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7"/>
  </p:notesMasterIdLst>
  <p:sldIdLst>
    <p:sldId id="257" r:id="rId3"/>
    <p:sldId id="332" r:id="rId4"/>
    <p:sldId id="341" r:id="rId5"/>
    <p:sldId id="342" r:id="rId6"/>
    <p:sldId id="336" r:id="rId7"/>
    <p:sldId id="327" r:id="rId8"/>
    <p:sldId id="338" r:id="rId9"/>
    <p:sldId id="320" r:id="rId10"/>
    <p:sldId id="321" r:id="rId11"/>
    <p:sldId id="322" r:id="rId12"/>
    <p:sldId id="323" r:id="rId13"/>
    <p:sldId id="344" r:id="rId14"/>
    <p:sldId id="314" r:id="rId15"/>
    <p:sldId id="343" r:id="rId16"/>
  </p:sldIdLst>
  <p:sldSz cx="9906000" cy="6858000" type="A4"/>
  <p:notesSz cx="6669088" cy="9928225"/>
  <p:defaultTextStyle>
    <a:defPPr>
      <a:defRPr lang="ru-RU"/>
    </a:defPPr>
    <a:lvl1pPr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74491" indent="-17457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53744" indent="-39674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432995" indent="-61891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910660" indent="-82520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5176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2211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199246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6281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99" userDrawn="1">
          <p15:clr>
            <a:srgbClr val="A4A3A4"/>
          </p15:clr>
        </p15:guide>
        <p15:guide id="2" orient="horz" pos="4169">
          <p15:clr>
            <a:srgbClr val="A4A3A4"/>
          </p15:clr>
        </p15:guide>
        <p15:guide id="3" pos="6033">
          <p15:clr>
            <a:srgbClr val="A4A3A4"/>
          </p15:clr>
        </p15:guide>
        <p15:guide id="4" pos="2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  <a:srgbClr val="372929"/>
    <a:srgbClr val="FFFF00"/>
    <a:srgbClr val="2323E3"/>
    <a:srgbClr val="FFCC00"/>
    <a:srgbClr val="9966FF"/>
    <a:srgbClr val="9933FF"/>
    <a:srgbClr val="FF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3614" autoAdjust="0"/>
    <p:restoredTop sz="98243" autoAdjust="0"/>
  </p:normalViewPr>
  <p:slideViewPr>
    <p:cSldViewPr>
      <p:cViewPr varScale="1">
        <p:scale>
          <a:sx n="91" d="100"/>
          <a:sy n="91" d="100"/>
        </p:scale>
        <p:origin x="-1254" y="-114"/>
      </p:cViewPr>
      <p:guideLst>
        <p:guide orient="horz" pos="799"/>
        <p:guide orient="horz" pos="4169"/>
        <p:guide pos="6033"/>
        <p:guide pos="2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CC82E2D-4658-41F8-ABE9-8A2826C31470}" type="datetimeFigureOut">
              <a:rPr lang="ru-RU"/>
              <a:pPr>
                <a:defRPr/>
              </a:pPr>
              <a:t>19.10.2017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47700" y="746125"/>
            <a:ext cx="5373688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716463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6663" y="942975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A6D4363F-C2AB-4700-B718-DED958BF2C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913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74491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53744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432995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910660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393100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172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034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28961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1041909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2379670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49801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2416270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0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5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4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1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0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28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C0B4F-F0F5-46FB-A1DB-E3366F05E8ED}" type="datetimeFigureOut">
              <a:rPr lang="ru-RU"/>
              <a:pPr>
                <a:defRPr/>
              </a:pPr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3415E-FC6B-4251-99FC-83BA930520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204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5B964-F64A-438E-A1B0-F3AFE00FF2B6}" type="datetimeFigureOut">
              <a:rPr lang="ru-RU"/>
              <a:pPr>
                <a:defRPr/>
              </a:pPr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3DB87-6A2A-4746-8A19-462B625C3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9885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3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3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F3EA4-16B8-4455-A454-6F7DBAE6B0B4}" type="datetimeFigureOut">
              <a:rPr lang="ru-RU"/>
              <a:pPr>
                <a:defRPr/>
              </a:pPr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C5708-8673-4824-853F-F4BDEB53F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7263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055" y="274411"/>
            <a:ext cx="8915892" cy="58522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F3E3F-5641-4C0B-95B3-040C3673AD15}" type="datetimeFigureOut">
              <a:rPr lang="ru-RU"/>
              <a:pPr>
                <a:defRPr/>
              </a:pPr>
              <a:t>19.10.2017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0938B-3947-4A6B-8093-0A57D9B6E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3949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2276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81257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123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43917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5791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24472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73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24053-5ACC-42FB-B2E2-A8C775755C88}" type="datetimeFigureOut">
              <a:rPr lang="ru-RU"/>
              <a:pPr>
                <a:defRPr/>
              </a:pPr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9059B-9587-4611-B8A8-F1B9A7BBEC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05782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30484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358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58970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7400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62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58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448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31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17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034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289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C6AF2-850F-447B-8A3B-77172E7F812A}" type="datetimeFigureOut">
              <a:rPr lang="ru-RU"/>
              <a:pPr>
                <a:defRPr/>
              </a:pPr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9B3F1-C37A-4749-8222-454B9620B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7419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4BC56-3B82-479C-88AB-C2494DD562D6}" type="datetimeFigureOut">
              <a:rPr lang="ru-RU"/>
              <a:pPr>
                <a:defRPr/>
              </a:pPr>
              <a:t>19.10.2017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2578A-2E97-4D9E-BE80-A78DF2799E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104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4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4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03F0D-6D1F-4ED3-A9D5-B14B34504120}" type="datetimeFigureOut">
              <a:rPr lang="ru-RU"/>
              <a:pPr>
                <a:defRPr/>
              </a:pPr>
              <a:t>19.10.2017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800F8-48E7-4D47-8152-8EFA04C028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404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F70AE-FBC3-4C8C-829F-A8FC783D1B9F}" type="datetimeFigureOut">
              <a:rPr lang="ru-RU"/>
              <a:pPr>
                <a:defRPr/>
              </a:pPr>
              <a:t>19.10.2017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4C1E3-B5D0-45ED-8F9B-52C7DED4DD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1165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27C21-65EE-4151-9AA4-C643AF5231C2}" type="datetimeFigureOut">
              <a:rPr lang="ru-RU"/>
              <a:pPr>
                <a:defRPr/>
              </a:pPr>
              <a:t>19.10.2017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9B30B-A258-4BFA-9EA2-75040E46D0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2271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624C5-DD96-41EF-8EA7-D39A54EEBC6B}" type="datetimeFigureOut">
              <a:rPr lang="ru-RU"/>
              <a:pPr>
                <a:defRPr/>
              </a:pPr>
              <a:t>19.10.2017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EC2F1-18D9-40F2-8D7C-15E2E2F23F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050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lIns="95722" tIns="47862" rIns="95722" bIns="47862" rtlCol="0">
            <a:normAutofit/>
          </a:bodyPr>
          <a:lstStyle>
            <a:lvl1pPr marL="0" indent="0">
              <a:buNone/>
              <a:defRPr sz="3400"/>
            </a:lvl1pPr>
            <a:lvl2pPr marL="478621" indent="0">
              <a:buNone/>
              <a:defRPr sz="2900"/>
            </a:lvl2pPr>
            <a:lvl3pPr marL="957240" indent="0">
              <a:buNone/>
              <a:defRPr sz="2500"/>
            </a:lvl3pPr>
            <a:lvl4pPr marL="1435860" indent="0">
              <a:buNone/>
              <a:defRPr sz="2100"/>
            </a:lvl4pPr>
            <a:lvl5pPr marL="1914481" indent="0">
              <a:buNone/>
              <a:defRPr sz="2100"/>
            </a:lvl5pPr>
            <a:lvl6pPr marL="2393100" indent="0">
              <a:buNone/>
              <a:defRPr sz="2100"/>
            </a:lvl6pPr>
            <a:lvl7pPr marL="2871722" indent="0">
              <a:buNone/>
              <a:defRPr sz="2100"/>
            </a:lvl7pPr>
            <a:lvl8pPr marL="3350342" indent="0">
              <a:buNone/>
              <a:defRPr sz="2100"/>
            </a:lvl8pPr>
            <a:lvl9pPr marL="3828961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275A1-2263-4562-9F8E-7DD5139042BC}" type="datetimeFigureOut">
              <a:rPr lang="ru-RU"/>
              <a:pPr>
                <a:defRPr/>
              </a:pPr>
              <a:t>19.10.2017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78BB7-C1B2-45BA-BFFF-9EF760058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7515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95300" y="6356352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5BC6AF7F-8B23-4216-947A-AFEADD42EA87}" type="datetimeFigureOut">
              <a:rPr lang="ru-RU"/>
              <a:pPr>
                <a:defRPr/>
              </a:pPr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384550" y="6356352"/>
            <a:ext cx="31369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ct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7099300" y="6356352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C14BBEB1-D343-4996-AB0C-DCE6FB9C3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53744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2pPr>
      <a:lvl3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3pPr>
      <a:lvl4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4pPr>
      <a:lvl5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5pPr>
      <a:lvl6pPr marL="478677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6pPr>
      <a:lvl7pPr marL="957356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7pPr>
      <a:lvl8pPr marL="1436033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8pPr>
      <a:lvl9pPr marL="1914712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9pPr>
    </p:titleStyle>
    <p:bodyStyle>
      <a:lvl1pPr marL="355472" indent="-35547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72834" indent="-29358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91783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69448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150287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632410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1031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89653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68272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62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24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586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448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310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172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034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2896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5782" tIns="47891" rIns="95782" bIns="4789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5782" tIns="47891" rIns="95782" bIns="4789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57816" fontAlgn="auto">
                <a:spcBef>
                  <a:spcPts val="0"/>
                </a:spcBef>
                <a:spcAft>
                  <a:spcPts val="0"/>
                </a:spcAft>
              </a:pPr>
              <a:t>19.10.2017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5781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95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57816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81" indent="-359181" algn="l" defTabSz="957816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25" indent="-299317" algn="l" defTabSz="957816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270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177" indent="-239454" algn="l" defTabSz="957816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085" indent="-239454" algn="l" defTabSz="957816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заставка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4"/>
          <p:cNvSpPr txBox="1">
            <a:spLocks/>
          </p:cNvSpPr>
          <p:nvPr/>
        </p:nvSpPr>
        <p:spPr bwMode="auto">
          <a:xfrm>
            <a:off x="0" y="6524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3" tIns="47857" rIns="95713" bIns="47857" anchor="ctr"/>
          <a:lstStyle>
            <a:lvl1pPr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ПАСПОРТ ОБЪЕКТА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МИНИСТЕРСТВА ОБРАЗОВАНИЯ РД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Санчинская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средняя общеобразовательная школа»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368590 РД </a:t>
            </a:r>
            <a:r>
              <a:rPr lang="ru-R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Кайтагский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район с </a:t>
            </a:r>
            <a:r>
              <a:rPr lang="ru-R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Санчи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2017г.</a:t>
            </a:r>
            <a:endParaRPr lang="ru-R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38752" y="5691157"/>
            <a:ext cx="39290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912703" eaLnBrk="1" hangingPunct="1"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Исп.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З.М.Нахбаров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 defTabSz="912703" eaLnBrk="1" hangingPunct="1"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тел: 8-961-838-29-76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91435609"/>
              </p:ext>
            </p:extLst>
          </p:nvPr>
        </p:nvGraphicFramePr>
        <p:xfrm>
          <a:off x="71946" y="1126736"/>
          <a:ext cx="9753323" cy="5671729"/>
        </p:xfrm>
        <a:graphic>
          <a:graphicData uri="http://schemas.openxmlformats.org/drawingml/2006/table">
            <a:tbl>
              <a:tblPr/>
              <a:tblGrid>
                <a:gridCol w="612832"/>
                <a:gridCol w="5730943"/>
                <a:gridCol w="3409548"/>
              </a:tblGrid>
              <a:tr h="6364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1471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84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84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527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есть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527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895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1;8000куб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0"/>
            <a:ext cx="9906000" cy="107154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906000" cy="103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43050"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defTabSz="1543050"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«Санчинская СОШ»</a:t>
            </a:r>
          </a:p>
          <a:p>
            <a:pPr algn="ctr" defTabSz="1543050">
              <a:lnSpc>
                <a:spcPct val="80000"/>
              </a:lnSpc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8177301"/>
              </p:ext>
            </p:extLst>
          </p:nvPr>
        </p:nvGraphicFramePr>
        <p:xfrm>
          <a:off x="63852" y="1428736"/>
          <a:ext cx="9777600" cy="4929223"/>
        </p:xfrm>
        <a:graphic>
          <a:graphicData uri="http://schemas.openxmlformats.org/drawingml/2006/table">
            <a:tbl>
              <a:tblPr/>
              <a:tblGrid>
                <a:gridCol w="610356"/>
                <a:gridCol w="5686584"/>
                <a:gridCol w="3480660"/>
              </a:tblGrid>
              <a:tr h="12676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7849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бассейна установкой на ПГ- расстояние 20 м.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949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817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Автоматическая пожарная сигнализация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«ООО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Сфера».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5216" y="0"/>
            <a:ext cx="9644130" cy="135729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09530" y="214290"/>
            <a:ext cx="8753416" cy="103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43050"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defTabSz="1543050"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«Санчинская СОШ»</a:t>
            </a:r>
          </a:p>
          <a:p>
            <a:pPr algn="ctr" defTabSz="1543050">
              <a:lnSpc>
                <a:spcPct val="80000"/>
              </a:lnSpc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/>
        </p:nvGraphicFramePr>
        <p:xfrm>
          <a:off x="309563" y="957036"/>
          <a:ext cx="9286875" cy="3147059"/>
        </p:xfrm>
        <a:graphic>
          <a:graphicData uri="http://schemas.openxmlformats.org/drawingml/2006/table">
            <a:tbl>
              <a:tblPr/>
              <a:tblGrid>
                <a:gridCol w="773906"/>
                <a:gridCol w="4809275"/>
                <a:gridCol w="3703694"/>
              </a:tblGrid>
              <a:tr h="649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alt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60" marR="9906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60" marR="9906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646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Текущее состояние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исправном 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состоянии(нуждается в капитальном ремонте)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Капитальное ограждение территории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Наличие металлических входных дверей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3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Физическая охрана здания или каждого корпуса (частное охранное предприятие или отдел вневедомственной охраны)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Видеонаблюдение территории и помещений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Состояние эвакуационных путей и выходов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соответствует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0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Время прибытия ближайшего пожарного подразделения</a:t>
                      </a: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</a:t>
                      </a: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9492" name="Text Box 65"/>
          <p:cNvSpPr txBox="1">
            <a:spLocks noChangeArrowheads="1"/>
          </p:cNvSpPr>
          <p:nvPr/>
        </p:nvSpPr>
        <p:spPr bwMode="auto">
          <a:xfrm>
            <a:off x="9305302" y="0"/>
            <a:ext cx="497227" cy="222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409" tIns="34205" rIns="68409" bIns="34205">
            <a:spAutoFit/>
          </a:bodyPr>
          <a:lstStyle/>
          <a:p>
            <a:pPr defTabSz="957341"/>
            <a:r>
              <a:rPr lang="ru-RU" sz="1000" b="1" dirty="0"/>
              <a:t>п. 3.5.</a:t>
            </a:r>
          </a:p>
        </p:txBody>
      </p:sp>
      <p:sp>
        <p:nvSpPr>
          <p:cNvPr id="19493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82628" tIns="41315" rIns="82628" bIns="41315" anchor="ctr"/>
          <a:lstStyle/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казенное общеобразовательное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учреждение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«Санчинская СОШ»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91264263"/>
              </p:ext>
            </p:extLst>
          </p:nvPr>
        </p:nvGraphicFramePr>
        <p:xfrm>
          <a:off x="128590" y="1295833"/>
          <a:ext cx="9648825" cy="4795714"/>
        </p:xfrm>
        <a:graphic>
          <a:graphicData uri="http://schemas.openxmlformats.org/drawingml/2006/table">
            <a:tbl>
              <a:tblPr/>
              <a:tblGrid>
                <a:gridCol w="602975"/>
                <a:gridCol w="2187311"/>
                <a:gridCol w="3178436"/>
                <a:gridCol w="3680103"/>
              </a:tblGrid>
              <a:tr h="660436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111123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02.03.2015 (внеплановая)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ОНД по 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Кайтагскому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району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just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Рассмотрена и обследована документация  МКОУ «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Санчинской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СОШ». На территории объекта соблюдены обязательные требования.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78300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01.03.2016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ОНД по 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Кайтагскому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району УНД и ПРГУ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МЧС России по РД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Рассмотрена и обследована документация МКОУ «Санчинская СОШ». . Здания и помещения МКОУ «Санчинская  СОШ» 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экплуатируются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без нарушений требований пожарной 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безопасноти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0220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0220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1635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0220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0220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0220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0220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5216" y="0"/>
            <a:ext cx="9810784" cy="121442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«Санчинская СОШ»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лист учета проверки надзорными органами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111\Desktop\2017 -18 учебный год\формы по ЕГЭ\сак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092" y="1000108"/>
            <a:ext cx="4714908" cy="5572164"/>
          </a:xfrm>
          <a:prstGeom prst="rect">
            <a:avLst/>
          </a:prstGeom>
          <a:noFill/>
        </p:spPr>
      </p:pic>
      <p:pic>
        <p:nvPicPr>
          <p:cNvPr id="38915" name="Picture 3" descr="C:\Users\111\Desktop\2017 -18 учебный год\формы по ЕГЭ\скан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8752" y="1000108"/>
            <a:ext cx="4667248" cy="557216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667908" cy="100010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«Санчинская СОШ»          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(декларация пожарной безопасности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                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://khm0.googleapis.com/kh?v=186&amp;hl=ru-RU&amp;x=82946&amp;y=48591&amp;z=17&amp;token=66977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092" y="1000108"/>
            <a:ext cx="8715436" cy="550072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024174" y="2357430"/>
            <a:ext cx="5429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42°07'59'' Северной Широты 47°49'20'' Восточной Долготы</a:t>
            </a:r>
            <a:endParaRPr lang="ru-RU" b="1" dirty="0">
              <a:solidFill>
                <a:srgbClr val="FFFF00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>
            <a:off x="3952868" y="3143248"/>
            <a:ext cx="571504" cy="28575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4095744" y="3500438"/>
            <a:ext cx="428628" cy="42862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4452934" y="3571876"/>
            <a:ext cx="357190" cy="21431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738686" y="3500438"/>
            <a:ext cx="428628" cy="14287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 flipH="1" flipV="1">
            <a:off x="4845843" y="3679033"/>
            <a:ext cx="285752" cy="21431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881562" y="4000504"/>
            <a:ext cx="571504" cy="35719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5310190" y="3786190"/>
            <a:ext cx="857256" cy="42862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452934" y="3000372"/>
            <a:ext cx="1500198" cy="57150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4810124" y="5214950"/>
            <a:ext cx="3500462" cy="114300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МКОУ «Санчинская СОШ»,</a:t>
            </a:r>
          </a:p>
          <a:p>
            <a:pPr algn="ctr"/>
            <a:r>
              <a:rPr lang="ru-RU" sz="1200" b="1" dirty="0" smtClean="0"/>
              <a:t>РД, </a:t>
            </a:r>
            <a:r>
              <a:rPr lang="ru-RU" sz="1200" b="1" dirty="0" err="1" smtClean="0"/>
              <a:t>Кайтагский</a:t>
            </a:r>
            <a:r>
              <a:rPr lang="ru-RU" sz="1200" b="1" dirty="0" smtClean="0"/>
              <a:t> р-н с </a:t>
            </a:r>
            <a:r>
              <a:rPr lang="ru-RU" sz="1200" b="1" dirty="0" err="1" smtClean="0"/>
              <a:t>Санчи</a:t>
            </a:r>
            <a:r>
              <a:rPr lang="ru-RU" sz="1200" b="1" dirty="0" smtClean="0"/>
              <a:t>, </a:t>
            </a:r>
            <a:r>
              <a:rPr lang="ru-RU" sz="1200" b="1" dirty="0" err="1" smtClean="0"/>
              <a:t>ул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Надречная</a:t>
            </a:r>
            <a:r>
              <a:rPr lang="ru-RU" sz="1200" b="1" dirty="0" smtClean="0"/>
              <a:t> 206</a:t>
            </a:r>
          </a:p>
          <a:p>
            <a:pPr algn="ctr"/>
            <a:r>
              <a:rPr lang="ru-RU" sz="1200" b="1" dirty="0" smtClean="0"/>
              <a:t>Руководитель – </a:t>
            </a:r>
            <a:r>
              <a:rPr lang="ru-RU" sz="1200" b="1" dirty="0" err="1" smtClean="0"/>
              <a:t>Нахбаров</a:t>
            </a:r>
            <a:r>
              <a:rPr lang="ru-RU" sz="1200" b="1" dirty="0" smtClean="0"/>
              <a:t> З.М.</a:t>
            </a:r>
          </a:p>
          <a:p>
            <a:pPr algn="ctr"/>
            <a:r>
              <a:rPr lang="ru-RU" sz="1200" b="1" dirty="0" smtClean="0"/>
              <a:t>Тел :8-961-838-29-76</a:t>
            </a:r>
            <a:endParaRPr lang="ru-RU" sz="12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09530" y="0"/>
            <a:ext cx="9429816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543050"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defTabSz="1543050"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казенное общеобразовательное учреждение»Санчинская СОШ»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1543050" eaLnBrk="1" hangingPunct="1">
              <a:lnSpc>
                <a:spcPct val="80000"/>
              </a:lnSpc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1828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/>
          <p:nvPr/>
        </p:nvSpPr>
        <p:spPr>
          <a:xfrm>
            <a:off x="4034140" y="3429000"/>
            <a:ext cx="1323012" cy="1008063"/>
          </a:xfrm>
          <a:custGeom>
            <a:avLst/>
            <a:gdLst>
              <a:gd name="connsiteX0" fmla="*/ 290286 w 1785257"/>
              <a:gd name="connsiteY0" fmla="*/ 1524000 h 1524000"/>
              <a:gd name="connsiteX1" fmla="*/ 0 w 1785257"/>
              <a:gd name="connsiteY1" fmla="*/ 1103086 h 1524000"/>
              <a:gd name="connsiteX2" fmla="*/ 58057 w 1785257"/>
              <a:gd name="connsiteY2" fmla="*/ 841829 h 1524000"/>
              <a:gd name="connsiteX3" fmla="*/ 1248229 w 1785257"/>
              <a:gd name="connsiteY3" fmla="*/ 0 h 1524000"/>
              <a:gd name="connsiteX4" fmla="*/ 1524000 w 1785257"/>
              <a:gd name="connsiteY4" fmla="*/ 58057 h 1524000"/>
              <a:gd name="connsiteX5" fmla="*/ 1785257 w 1785257"/>
              <a:gd name="connsiteY5" fmla="*/ 478972 h 1524000"/>
              <a:gd name="connsiteX6" fmla="*/ 290286 w 1785257"/>
              <a:gd name="connsiteY6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5257" h="1524000">
                <a:moveTo>
                  <a:pt x="290286" y="1524000"/>
                </a:moveTo>
                <a:lnTo>
                  <a:pt x="0" y="1103086"/>
                </a:lnTo>
                <a:lnTo>
                  <a:pt x="58057" y="841829"/>
                </a:lnTo>
                <a:lnTo>
                  <a:pt x="1248229" y="0"/>
                </a:lnTo>
                <a:lnTo>
                  <a:pt x="1524000" y="58057"/>
                </a:lnTo>
                <a:lnTo>
                  <a:pt x="1785257" y="478972"/>
                </a:lnTo>
                <a:lnTo>
                  <a:pt x="290286" y="1524000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5" tIns="34208" rIns="68415" bIns="34208" anchor="ctr"/>
          <a:lstStyle/>
          <a:p>
            <a:pPr algn="ctr" eaLnBrk="1" hangingPunct="1">
              <a:defRPr/>
            </a:pPr>
            <a:endParaRPr lang="ru-RU"/>
          </a:p>
        </p:txBody>
      </p:sp>
      <p:grpSp>
        <p:nvGrpSpPr>
          <p:cNvPr id="7" name="Группа 36"/>
          <p:cNvGrpSpPr>
            <a:grpSpLocks/>
          </p:cNvGrpSpPr>
          <p:nvPr/>
        </p:nvGrpSpPr>
        <p:grpSpPr bwMode="auto">
          <a:xfrm rot="7300273">
            <a:off x="4992405" y="3592853"/>
            <a:ext cx="120196" cy="162152"/>
            <a:chOff x="4867275" y="3352174"/>
            <a:chExt cx="224104" cy="390729"/>
          </a:xfrm>
        </p:grpSpPr>
        <p:sp>
          <p:nvSpPr>
            <p:cNvPr id="6197" name="Полилиния 468"/>
            <p:cNvSpPr>
              <a:spLocks/>
            </p:cNvSpPr>
            <p:nvPr/>
          </p:nvSpPr>
          <p:spPr bwMode="auto">
            <a:xfrm>
              <a:off x="4922181" y="3352174"/>
              <a:ext cx="169198" cy="315559"/>
            </a:xfrm>
            <a:custGeom>
              <a:avLst/>
              <a:gdLst>
                <a:gd name="T0" fmla="*/ 94 w 389936"/>
                <a:gd name="T1" fmla="*/ 706 h 493595"/>
                <a:gd name="T2" fmla="*/ 82 w 389936"/>
                <a:gd name="T3" fmla="*/ 561 h 493595"/>
                <a:gd name="T4" fmla="*/ 72 w 389936"/>
                <a:gd name="T5" fmla="*/ 416 h 493595"/>
                <a:gd name="T6" fmla="*/ 48 w 389936"/>
                <a:gd name="T7" fmla="*/ 271 h 493595"/>
                <a:gd name="T8" fmla="*/ 14 w 389936"/>
                <a:gd name="T9" fmla="*/ 271 h 493595"/>
                <a:gd name="T10" fmla="*/ 5 w 389936"/>
                <a:gd name="T11" fmla="*/ 561 h 493595"/>
                <a:gd name="T12" fmla="*/ 5 w 389936"/>
                <a:gd name="T13" fmla="*/ 1723 h 493595"/>
                <a:gd name="T14" fmla="*/ 11 w 389936"/>
                <a:gd name="T15" fmla="*/ 2159 h 493595"/>
                <a:gd name="T16" fmla="*/ 14 w 389936"/>
                <a:gd name="T17" fmla="*/ 2594 h 493595"/>
                <a:gd name="T18" fmla="*/ 20 w 389936"/>
                <a:gd name="T19" fmla="*/ 3030 h 493595"/>
                <a:gd name="T20" fmla="*/ 39 w 389936"/>
                <a:gd name="T21" fmla="*/ 3466 h 493595"/>
                <a:gd name="T22" fmla="*/ 36 w 389936"/>
                <a:gd name="T23" fmla="*/ 5354 h 493595"/>
                <a:gd name="T24" fmla="*/ 26 w 389936"/>
                <a:gd name="T25" fmla="*/ 5644 h 49359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9936"/>
                <a:gd name="T40" fmla="*/ 0 h 493595"/>
                <a:gd name="T41" fmla="*/ 389936 w 389936"/>
                <a:gd name="T42" fmla="*/ 493595 h 49359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9936" h="493595">
                  <a:moveTo>
                    <a:pt x="389936" y="61795"/>
                  </a:moveTo>
                  <a:cubicBezTo>
                    <a:pt x="373003" y="57562"/>
                    <a:pt x="355919" y="53890"/>
                    <a:pt x="339136" y="49095"/>
                  </a:cubicBezTo>
                  <a:cubicBezTo>
                    <a:pt x="326264" y="45417"/>
                    <a:pt x="314207" y="38790"/>
                    <a:pt x="301036" y="36395"/>
                  </a:cubicBezTo>
                  <a:cubicBezTo>
                    <a:pt x="267456" y="30290"/>
                    <a:pt x="233303" y="27928"/>
                    <a:pt x="199436" y="23695"/>
                  </a:cubicBezTo>
                  <a:cubicBezTo>
                    <a:pt x="139941" y="3863"/>
                    <a:pt x="146617" y="0"/>
                    <a:pt x="59736" y="23695"/>
                  </a:cubicBezTo>
                  <a:cubicBezTo>
                    <a:pt x="45010" y="27711"/>
                    <a:pt x="34336" y="40628"/>
                    <a:pt x="21636" y="49095"/>
                  </a:cubicBezTo>
                  <a:cubicBezTo>
                    <a:pt x="6024" y="95932"/>
                    <a:pt x="0" y="92999"/>
                    <a:pt x="21636" y="150695"/>
                  </a:cubicBezTo>
                  <a:cubicBezTo>
                    <a:pt x="26995" y="164987"/>
                    <a:pt x="40210" y="175143"/>
                    <a:pt x="47036" y="188795"/>
                  </a:cubicBezTo>
                  <a:cubicBezTo>
                    <a:pt x="53023" y="200769"/>
                    <a:pt x="53749" y="214921"/>
                    <a:pt x="59736" y="226895"/>
                  </a:cubicBezTo>
                  <a:cubicBezTo>
                    <a:pt x="66562" y="240547"/>
                    <a:pt x="74343" y="254202"/>
                    <a:pt x="85136" y="264995"/>
                  </a:cubicBezTo>
                  <a:cubicBezTo>
                    <a:pt x="109755" y="289614"/>
                    <a:pt x="130348" y="292766"/>
                    <a:pt x="161336" y="303095"/>
                  </a:cubicBezTo>
                  <a:cubicBezTo>
                    <a:pt x="157103" y="358128"/>
                    <a:pt x="162858" y="414863"/>
                    <a:pt x="148636" y="468195"/>
                  </a:cubicBezTo>
                  <a:cubicBezTo>
                    <a:pt x="144703" y="482943"/>
                    <a:pt x="110536" y="493595"/>
                    <a:pt x="110536" y="493595"/>
                  </a:cubicBezTo>
                </a:path>
              </a:pathLst>
            </a:custGeom>
            <a:noFill/>
            <a:ln w="25400" algn="ctr">
              <a:solidFill>
                <a:srgbClr val="C00000"/>
              </a:solidFill>
              <a:round/>
              <a:headEnd/>
              <a:tailEnd/>
            </a:ln>
          </p:spPr>
          <p:txBody>
            <a:bodyPr lIns="91428" tIns="45714" rIns="91428" bIns="45714"/>
            <a:lstStyle/>
            <a:p>
              <a:endParaRPr lang="ru-RU"/>
            </a:p>
          </p:txBody>
        </p:sp>
        <p:grpSp>
          <p:nvGrpSpPr>
            <p:cNvPr id="8" name="Group 567"/>
            <p:cNvGrpSpPr>
              <a:grpSpLocks/>
            </p:cNvGrpSpPr>
            <p:nvPr/>
          </p:nvGrpSpPr>
          <p:grpSpPr bwMode="auto">
            <a:xfrm rot="1405067">
              <a:off x="4867275" y="3595266"/>
              <a:ext cx="215900" cy="147637"/>
              <a:chOff x="3079" y="3840"/>
              <a:chExt cx="181" cy="91"/>
            </a:xfrm>
          </p:grpSpPr>
          <p:sp>
            <p:nvSpPr>
              <p:cNvPr id="6199" name="Line 564"/>
              <p:cNvSpPr>
                <a:spLocks noChangeShapeType="1"/>
              </p:cNvSpPr>
              <p:nvPr/>
            </p:nvSpPr>
            <p:spPr bwMode="auto">
              <a:xfrm flipV="1">
                <a:off x="3260" y="3840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00" name="Line 565"/>
              <p:cNvSpPr>
                <a:spLocks noChangeShapeType="1"/>
              </p:cNvSpPr>
              <p:nvPr/>
            </p:nvSpPr>
            <p:spPr bwMode="auto">
              <a:xfrm flipV="1">
                <a:off x="3079" y="3840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01" name="Line 566"/>
              <p:cNvSpPr>
                <a:spLocks noChangeShapeType="1"/>
              </p:cNvSpPr>
              <p:nvPr/>
            </p:nvSpPr>
            <p:spPr bwMode="auto">
              <a:xfrm flipH="1">
                <a:off x="3079" y="3886"/>
                <a:ext cx="181" cy="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aphicFrame>
        <p:nvGraphicFramePr>
          <p:cNvPr id="35" name="Таблица 34"/>
          <p:cNvGraphicFramePr>
            <a:graphicFrameLocks noGrp="1"/>
          </p:cNvGraphicFramePr>
          <p:nvPr/>
        </p:nvGraphicFramePr>
        <p:xfrm>
          <a:off x="0" y="857231"/>
          <a:ext cx="9906002" cy="857257"/>
        </p:xfrm>
        <a:graphic>
          <a:graphicData uri="http://schemas.openxmlformats.org/drawingml/2006/table">
            <a:tbl>
              <a:tblPr/>
              <a:tblGrid>
                <a:gridCol w="902739">
                  <a:extLst>
                    <a:ext uri="{9D8B030D-6E8A-4147-A177-3AD203B41FA5}"/>
                  </a:extLst>
                </a:gridCol>
                <a:gridCol w="980466">
                  <a:extLst>
                    <a:ext uri="{9D8B030D-6E8A-4147-A177-3AD203B41FA5}"/>
                  </a:extLst>
                </a:gridCol>
                <a:gridCol w="630300">
                  <a:extLst>
                    <a:ext uri="{9D8B030D-6E8A-4147-A177-3AD203B41FA5}"/>
                  </a:extLst>
                </a:gridCol>
                <a:gridCol w="840400">
                  <a:extLst>
                    <a:ext uri="{9D8B030D-6E8A-4147-A177-3AD203B41FA5}"/>
                  </a:extLst>
                </a:gridCol>
                <a:gridCol w="1330633">
                  <a:extLst>
                    <a:ext uri="{9D8B030D-6E8A-4147-A177-3AD203B41FA5}"/>
                  </a:extLst>
                </a:gridCol>
                <a:gridCol w="840400">
                  <a:extLst>
                    <a:ext uri="{9D8B030D-6E8A-4147-A177-3AD203B41FA5}"/>
                  </a:extLst>
                </a:gridCol>
                <a:gridCol w="1680799">
                  <a:extLst>
                    <a:ext uri="{9D8B030D-6E8A-4147-A177-3AD203B41FA5}"/>
                  </a:extLst>
                </a:gridCol>
                <a:gridCol w="1330633">
                  <a:extLst>
                    <a:ext uri="{9D8B030D-6E8A-4147-A177-3AD203B41FA5}"/>
                  </a:extLst>
                </a:gridCol>
                <a:gridCol w="1369632">
                  <a:extLst>
                    <a:ext uri="{9D8B030D-6E8A-4147-A177-3AD203B41FA5}"/>
                  </a:extLst>
                </a:gridCol>
              </a:tblGrid>
              <a:tr h="151480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74247" marR="742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554297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постройки</a:t>
                      </a:r>
                    </a:p>
                  </a:txBody>
                  <a:tcPr marL="74247" marR="742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послед. кап. ремонта</a:t>
                      </a:r>
                    </a:p>
                  </a:txBody>
                  <a:tcPr marL="74247" marR="742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Кол-во этажей</a:t>
                      </a:r>
                    </a:p>
                  </a:txBody>
                  <a:tcPr marL="74247" marR="742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Общ.выс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м.</a:t>
                      </a:r>
                    </a:p>
                  </a:txBody>
                  <a:tcPr marL="74247" marR="742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геометрич.здания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7" marR="742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Общ.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компл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74247" marR="742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Среднее количество нахождения детей/ персонала в здании (чел.)</a:t>
                      </a:r>
                    </a:p>
                  </a:txBody>
                  <a:tcPr marL="74247" marR="742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детей/ персонала находящихся в здании круглосуточно</a:t>
                      </a:r>
                    </a:p>
                  </a:txBody>
                  <a:tcPr marL="74247" marR="742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74247" marR="742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/>
                </a:extLst>
              </a:tr>
              <a:tr h="15148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1987</a:t>
                      </a:r>
                    </a:p>
                  </a:txBody>
                  <a:tcPr marL="74247" marR="7424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2014</a:t>
                      </a:r>
                    </a:p>
                  </a:txBody>
                  <a:tcPr marL="74247" marR="7424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4247" marR="7424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6,5</a:t>
                      </a:r>
                    </a:p>
                  </a:txBody>
                  <a:tcPr marL="74247" marR="7424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44х34</a:t>
                      </a:r>
                    </a:p>
                  </a:txBody>
                  <a:tcPr marL="74247" marR="7424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1510</a:t>
                      </a:r>
                    </a:p>
                  </a:txBody>
                  <a:tcPr marL="74247" marR="7424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182/35</a:t>
                      </a:r>
                    </a:p>
                  </a:txBody>
                  <a:tcPr marL="74247" marR="7424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0/1</a:t>
                      </a:r>
                    </a:p>
                  </a:txBody>
                  <a:tcPr marL="74247" marR="7424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74247" marR="7424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35842" name="Object 2"/>
          <p:cNvGraphicFramePr>
            <a:graphicFrameLocks noChangeAspect="1"/>
          </p:cNvGraphicFramePr>
          <p:nvPr/>
        </p:nvGraphicFramePr>
        <p:xfrm>
          <a:off x="166688" y="1785926"/>
          <a:ext cx="9275762" cy="4643470"/>
        </p:xfrm>
        <a:graphic>
          <a:graphicData uri="http://schemas.openxmlformats.org/presentationml/2006/ole">
            <p:oleObj spid="_x0000_s35842" name="Документ" r:id="rId3" imgW="9264437" imgH="5765684" progId="Word.Document.12">
              <p:embed/>
            </p:oleObj>
          </a:graphicData>
        </a:graphic>
      </p:graphicFrame>
      <p:sp>
        <p:nvSpPr>
          <p:cNvPr id="34" name="Прямоугольник 33"/>
          <p:cNvSpPr/>
          <p:nvPr/>
        </p:nvSpPr>
        <p:spPr>
          <a:xfrm>
            <a:off x="1238224" y="3357562"/>
            <a:ext cx="1214446" cy="2857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dirty="0" smtClean="0"/>
              <a:t>МКОУ «Санчинская СОШ»</a:t>
            </a:r>
            <a:endParaRPr lang="ru-RU" sz="8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809992" y="4572008"/>
            <a:ext cx="785818" cy="3571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РОВД</a:t>
            </a:r>
            <a:endParaRPr lang="ru-RU" sz="12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381364" y="5500702"/>
            <a:ext cx="928694" cy="4286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err="1" smtClean="0"/>
              <a:t>Кайтагская</a:t>
            </a:r>
            <a:r>
              <a:rPr lang="ru-RU" sz="1200" dirty="0" smtClean="0"/>
              <a:t> ЦРБ</a:t>
            </a:r>
            <a:endParaRPr lang="ru-RU" sz="12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1952604" y="5857892"/>
            <a:ext cx="928694" cy="3571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ПЧ</a:t>
            </a:r>
            <a:endParaRPr lang="ru-RU" sz="1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52406" y="142853"/>
            <a:ext cx="928694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543050"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defTabSz="1543050"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учреждение»Санчинская СОШ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83276" y="642918"/>
            <a:ext cx="4539448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543050" eaLnBrk="1" hangingPunct="1">
              <a:lnSpc>
                <a:spcPct val="80000"/>
              </a:lnSpc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111\Desktop\2017 -18 учебный год\формы по ЕГЭ\скан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092" y="142852"/>
            <a:ext cx="9144064" cy="650085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flipV="1">
            <a:off x="0" y="1400048"/>
            <a:ext cx="99060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543050"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                      (план расположения объекта на местности)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3844" y="357166"/>
            <a:ext cx="8501122" cy="13573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543050"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defTabSz="1543050"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казенное общеобразовательное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учреждение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«Санчинская СОШ»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1543050" eaLnBrk="1" hangingPunct="1">
              <a:lnSpc>
                <a:spcPct val="80000"/>
              </a:lnSpc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Санчинская СОШ»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эвакуации 1 этаж)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905" t="11458" r="12476" b="7887"/>
          <a:stretch/>
        </p:blipFill>
        <p:spPr bwMode="auto">
          <a:xfrm>
            <a:off x="380968" y="906010"/>
            <a:ext cx="9525031" cy="5951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66036" y="1628800"/>
            <a:ext cx="424847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Среднеобразовательная школа № 1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071660" y="-976336"/>
            <a:ext cx="5929334" cy="9739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1381100" y="1357298"/>
            <a:ext cx="7143800" cy="9286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700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28" t="14732" r="12476" b="7887"/>
          <a:stretch/>
        </p:blipFill>
        <p:spPr bwMode="auto">
          <a:xfrm>
            <a:off x="1" y="906010"/>
            <a:ext cx="9906000" cy="5951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48744" y="1628800"/>
            <a:ext cx="424847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Среднеобразовательная школа № 1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136561" y="-1125727"/>
            <a:ext cx="5572164" cy="9966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90600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543050"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defTabSz="1543050"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учреждение»Санчинская СОШ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                        план эвакуации 2 этажа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23910" y="1500174"/>
            <a:ext cx="7143800" cy="7858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1142984"/>
            <a:ext cx="4376870" cy="498317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23844" y="2357430"/>
            <a:ext cx="714380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238224" y="2357430"/>
            <a:ext cx="1857388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095612" y="2357430"/>
            <a:ext cx="857256" cy="27860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16200000" flipH="1">
            <a:off x="2131199" y="3393281"/>
            <a:ext cx="2714644" cy="785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881034" y="2428868"/>
            <a:ext cx="357190" cy="35719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6200000" flipH="1">
            <a:off x="452406" y="2428868"/>
            <a:ext cx="500066" cy="35719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238224" y="235743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488125" y="3536157"/>
            <a:ext cx="428628" cy="35719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16200000" flipH="1">
            <a:off x="845315" y="3536157"/>
            <a:ext cx="357190" cy="28575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488125" y="3178967"/>
            <a:ext cx="785818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238224" y="2285992"/>
            <a:ext cx="500066" cy="42862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10800000" flipV="1">
            <a:off x="1238224" y="2714620"/>
            <a:ext cx="500066" cy="42862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10800000" flipV="1">
            <a:off x="2595546" y="2428868"/>
            <a:ext cx="428628" cy="28575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2595546" y="2714620"/>
            <a:ext cx="500066" cy="42862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1738290" y="2714620"/>
            <a:ext cx="857256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16200000" flipH="1">
            <a:off x="3095612" y="2357430"/>
            <a:ext cx="428628" cy="42862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5400000">
            <a:off x="3524240" y="2357430"/>
            <a:ext cx="428628" cy="42862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 flipH="1" flipV="1">
            <a:off x="2988455" y="4679165"/>
            <a:ext cx="500066" cy="42862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16200000" flipH="1">
            <a:off x="3488521" y="4679165"/>
            <a:ext cx="500066" cy="42862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5400000">
            <a:off x="2595546" y="3714752"/>
            <a:ext cx="1857388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774537" y="250009"/>
            <a:ext cx="271464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881695" y="2786061"/>
            <a:ext cx="2643204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Прямоугольник 25"/>
          <p:cNvSpPr/>
          <p:nvPr/>
        </p:nvSpPr>
        <p:spPr>
          <a:xfrm>
            <a:off x="238092" y="0"/>
            <a:ext cx="9286940" cy="107154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166654" y="0"/>
            <a:ext cx="9739346" cy="103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43050"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defTabSz="1543050"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казенное общеобразовательное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учреждение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«Санчинская СОШ»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1543050" eaLnBrk="1" hangingPunct="1">
              <a:lnSpc>
                <a:spcPct val="80000"/>
              </a:lnSpc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чердака)</a:t>
            </a:r>
            <a:endParaRPr lang="ru-RU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10311920"/>
              </p:ext>
            </p:extLst>
          </p:nvPr>
        </p:nvGraphicFramePr>
        <p:xfrm>
          <a:off x="93665" y="1175587"/>
          <a:ext cx="9720263" cy="5618913"/>
        </p:xfrm>
        <a:graphic>
          <a:graphicData uri="http://schemas.openxmlformats.org/drawingml/2006/table">
            <a:tbl>
              <a:tblPr/>
              <a:tblGrid>
                <a:gridCol w="610865"/>
                <a:gridCol w="5692928"/>
                <a:gridCol w="3416470"/>
              </a:tblGrid>
              <a:tr h="5794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709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709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917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всего чел.231 ;  в т ч детей 181 чел.;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1; детей-0.; 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370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2-х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6,5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42х12, 22,5х12,8 , 24х10 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442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0"/>
            <a:ext cx="9906000" cy="107154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906000" cy="103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43050"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defTabSz="1543050"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Казенное общеобразовательное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учреждение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«Санчинская СОШ»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1543050">
              <a:lnSpc>
                <a:spcPct val="80000"/>
              </a:lnSpc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45274009"/>
              </p:ext>
            </p:extLst>
          </p:nvPr>
        </p:nvGraphicFramePr>
        <p:xfrm>
          <a:off x="96097" y="1205431"/>
          <a:ext cx="9713460" cy="5559888"/>
        </p:xfrm>
        <a:graphic>
          <a:graphicData uri="http://schemas.openxmlformats.org/drawingml/2006/table">
            <a:tbl>
              <a:tblPr/>
              <a:tblGrid>
                <a:gridCol w="608432"/>
                <a:gridCol w="5688632"/>
                <a:gridCol w="3416396"/>
              </a:tblGrid>
              <a:tr h="5981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9965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60мин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847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0"/>
            <a:ext cx="9906000" cy="114298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543050"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defTabSz="1543050"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«Санчинская СОШ»</a:t>
            </a:r>
          </a:p>
          <a:p>
            <a:pPr algn="ctr" defTabSz="1543050">
              <a:lnSpc>
                <a:spcPct val="80000"/>
              </a:lnSpc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3883</TotalTime>
  <Words>1006</Words>
  <Application>Microsoft Office PowerPoint</Application>
  <PresentationFormat>Лист A4 (210x297 мм)</PresentationFormat>
  <Paragraphs>323</Paragraphs>
  <Slides>14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Тема Office</vt:lpstr>
      <vt:lpstr>1_Тема Office</vt:lpstr>
      <vt:lpstr>Документ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МЧС</dc:creator>
  <cp:lastModifiedBy>111</cp:lastModifiedBy>
  <cp:revision>288</cp:revision>
  <dcterms:modified xsi:type="dcterms:W3CDTF">2017-10-19T11:26:33Z</dcterms:modified>
</cp:coreProperties>
</file>